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0" r:id="rId3"/>
    <p:sldId id="295" r:id="rId4"/>
    <p:sldId id="257" r:id="rId5"/>
    <p:sldId id="281" r:id="rId6"/>
    <p:sldId id="258" r:id="rId7"/>
    <p:sldId id="296" r:id="rId8"/>
    <p:sldId id="297" r:id="rId9"/>
    <p:sldId id="301" r:id="rId10"/>
    <p:sldId id="279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303" r:id="rId21"/>
    <p:sldId id="270" r:id="rId22"/>
    <p:sldId id="271" r:id="rId23"/>
    <p:sldId id="272" r:id="rId24"/>
    <p:sldId id="273" r:id="rId25"/>
    <p:sldId id="274" r:id="rId26"/>
    <p:sldId id="275" r:id="rId27"/>
    <p:sldId id="298" r:id="rId28"/>
    <p:sldId id="299" r:id="rId29"/>
    <p:sldId id="300" r:id="rId30"/>
    <p:sldId id="277" r:id="rId31"/>
    <p:sldId id="278" r:id="rId32"/>
    <p:sldId id="302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5" roundtripDataSignature="AMtx7mjFyVUGRZWio+dc9dxzYsimUxNJ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 snapToObjects="1">
      <p:cViewPr varScale="1">
        <p:scale>
          <a:sx n="112" d="100"/>
          <a:sy n="112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ad9273e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6dad9273e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Stakeholders need to be bought in from the beginning or it won’t be effective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de2aa1b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de2aa1b4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6de2aa1b4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de2aa1b4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de2aa1b4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6de2aa1b4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e2aa1b4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e2aa1b46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6de2aa1b46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54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936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4063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dad9273e7_0_4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g6dad9273e7_0_4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6dad9273e7_0_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ad9273e7_0_48"/>
          <p:cNvSpPr/>
          <p:nvPr/>
        </p:nvSpPr>
        <p:spPr>
          <a:xfrm>
            <a:off x="0" y="6434139"/>
            <a:ext cx="12192000" cy="423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University of Chicago                                                                      @rayidghani				</a:t>
            </a:r>
            <a:endParaRPr/>
          </a:p>
        </p:txBody>
      </p:sp>
      <p:sp>
        <p:nvSpPr>
          <p:cNvPr id="59" name="Google Shape;59;g6dad9273e7_0_48"/>
          <p:cNvSpPr/>
          <p:nvPr/>
        </p:nvSpPr>
        <p:spPr>
          <a:xfrm>
            <a:off x="0" y="2"/>
            <a:ext cx="12192000" cy="120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6dad9273e7_0_48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6dad9273e7_0_48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0" y="1"/>
            <a:ext cx="12192000" cy="10698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dad9273e7_0_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g6dad9273e7_0_11"/>
          <p:cNvSpPr/>
          <p:nvPr/>
        </p:nvSpPr>
        <p:spPr>
          <a:xfrm>
            <a:off x="-14200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dad9273e7_0_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6dad9273e7_0_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g6dad9273e7_0_21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dad9273e7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6dad9273e7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6dad9273e7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g6dad9273e7_0_25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6dad9273e7_0_3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g6dad9273e7_0_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dad9273e7_0_3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g6dad9273e7_0_3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5" name="Google Shape;45;g6dad9273e7_0_3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g6dad9273e7_0_3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6dad9273e7_0_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dad9273e7_0_3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g6dad9273e7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sciencepublicpolicy.org/our-work/tools-guides/datamaturity/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ataprojectscopin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it.ly/dsapp_scoping_worksheet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Machine Learning / Data Science Project Scoping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Rayid Ghani</a:t>
            </a:r>
            <a:endParaRPr sz="2800" dirty="0">
              <a:solidFill>
                <a:srgbClr val="595959"/>
              </a:solidFill>
            </a:endParaRPr>
          </a:p>
        </p:txBody>
      </p:sp>
      <p:pic>
        <p:nvPicPr>
          <p:cNvPr id="71" name="Google Shape;7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600" b="0" i="0" dirty="0">
                <a:effectLst/>
                <a:latin typeface="Roboto" panose="02000000000000000000" pitchFamily="2" charset="0"/>
              </a:rPr>
              <a:t>Describe in one sentence the goal of the 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600" b="0" i="0" dirty="0">
                <a:effectLst/>
                <a:latin typeface="Roboto" panose="02000000000000000000" pitchFamily="2" charset="0"/>
              </a:rPr>
              <a:t>case study we read for today's class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3600" dirty="0">
              <a:latin typeface="Roboto" panose="02000000000000000000" pitchFamily="2" charset="0"/>
            </a:endParaRPr>
          </a:p>
          <a:p>
            <a:pPr algn="ctr">
              <a:lnSpc>
                <a:spcPct val="115000"/>
              </a:lnSpc>
              <a:buClr>
                <a:schemeClr val="dk1"/>
              </a:buClr>
            </a:pPr>
            <a:r>
              <a:rPr lang="en-US" sz="3600" dirty="0" err="1">
                <a:latin typeface="Roboto" panose="02000000000000000000" pitchFamily="2" charset="0"/>
              </a:rPr>
              <a:t>slido.com</a:t>
            </a:r>
            <a:r>
              <a:rPr lang="en-US" sz="3600" dirty="0">
                <a:latin typeface="Roboto" panose="02000000000000000000" pitchFamily="2" charset="0"/>
              </a:rPr>
              <a:t> #1341886</a:t>
            </a:r>
            <a:endParaRPr sz="2400" dirty="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</a:rPr>
              <a:t>Case Study: Discussion Question</a:t>
            </a:r>
            <a:endParaRPr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2A2D4-E69E-2947-A489-637BA91CA548}"/>
              </a:ext>
            </a:extLst>
          </p:cNvPr>
          <p:cNvSpPr txBox="1"/>
          <p:nvPr/>
        </p:nvSpPr>
        <p:spPr>
          <a:xfrm>
            <a:off x="415600" y="1671144"/>
            <a:ext cx="11360700" cy="389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are successful doing this project, how would the world change?</a:t>
            </a:r>
          </a:p>
          <a:p>
            <a:pPr lvl="3"/>
            <a:endParaRPr lang="en-US" sz="2800" dirty="0"/>
          </a:p>
          <a:p>
            <a:pPr lvl="3"/>
            <a:endParaRPr lang="en-US" sz="2800" dirty="0"/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the process you’re trying to improve become more </a:t>
            </a:r>
            <a:r>
              <a:rPr lang="en-US" sz="2800" dirty="0">
                <a:solidFill>
                  <a:srgbClr val="FF0000"/>
                </a:solidFill>
              </a:rPr>
              <a:t>efficient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effective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equitable/fair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A combination of the above?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415600" y="17652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00"/>
                </a:solidFill>
              </a:rPr>
              <a:t>Goals need to be measurable and concrete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Goal is NOT to build a model or a map or dashboard, make a prediction, etc.</a:t>
            </a:r>
            <a:endParaRPr sz="2800" dirty="0">
              <a:solidFill>
                <a:srgbClr val="FF0000"/>
              </a:solidFill>
            </a:endParaRPr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are the relative priorities and tradeoffs for each goal?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constraints do you face in achieving these goals?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Need to get different “stakeholders” involved up front</a:t>
            </a:r>
            <a:endParaRPr sz="2800" dirty="0">
              <a:solidFill>
                <a:srgbClr val="000000"/>
              </a:solidFill>
            </a:endParaRPr>
          </a:p>
          <a:p>
            <a:pPr marL="4317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</p:txBody>
      </p: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123" name="Google Shape;123;p6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detect who’s going to get lead poisoning early?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determine which home inspections to prioritize?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do I improve the scheduling and assignment of my medics/ambulances/firetrucks?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route citizen requests more efficiently and effectively?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Which policies do I modify to improve maternal mortality 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much impact is my after-school program having?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get data that helps me match employers with employees ? </a:t>
            </a:r>
            <a:endParaRPr dirty="0"/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Problem Templates</a:t>
            </a:r>
            <a:endParaRPr sz="4800"/>
          </a:p>
        </p:txBody>
      </p:sp>
      <p:sp>
        <p:nvSpPr>
          <p:cNvPr id="132" name="Google Shape;132;p9"/>
          <p:cNvSpPr/>
          <p:nvPr/>
        </p:nvSpPr>
        <p:spPr>
          <a:xfrm>
            <a:off x="2222224" y="1599800"/>
            <a:ext cx="3716700" cy="2847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3394900" y="2355900"/>
            <a:ext cx="1950600" cy="324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2086425" y="3999900"/>
            <a:ext cx="1802100" cy="318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3177400" y="5525500"/>
            <a:ext cx="2662500" cy="3732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4041690" y="6367375"/>
            <a:ext cx="3716700" cy="3810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6662250" y="3168950"/>
            <a:ext cx="3716700" cy="3696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5019775" y="4766500"/>
            <a:ext cx="2018400" cy="372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1" indent="-22859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Early Warning Systems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Compliance/Inspections/Audits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Routing (Physical or Virtual)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Scheduling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Policy Evaluation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Policy Hypothesis Generation</a:t>
            </a:r>
          </a:p>
        </p:txBody>
      </p:sp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Types of Problems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interventions/actions do I have access to?</a:t>
            </a:r>
            <a:br>
              <a:rPr lang="en-US" sz="3200" dirty="0">
                <a:solidFill>
                  <a:srgbClr val="000000"/>
                </a:solidFill>
              </a:rPr>
            </a:b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would someone do differently if they had more information or knew where their actions were most likely to be effective?</a:t>
            </a:r>
            <a:endParaRPr dirty="0">
              <a:solidFill>
                <a:srgbClr val="000000"/>
              </a:solidFill>
            </a:endParaRPr>
          </a:p>
          <a:p>
            <a:pPr marL="2285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Informing these actions:</a:t>
            </a:r>
            <a:endParaRPr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Who? (to target for each action)</a:t>
            </a:r>
            <a:endParaRPr sz="2400"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What? (to say to them)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How? (to use different communication channels)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dad9273e7_0_115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Focus on concrete actions </a:t>
            </a:r>
            <a:br>
              <a:rPr lang="en-US" sz="32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Existing vs new actions</a:t>
            </a:r>
            <a:endParaRPr>
              <a:solidFill>
                <a:srgbClr val="000000"/>
              </a:solidFill>
            </a:endParaRPr>
          </a:p>
          <a:p>
            <a:pPr marL="228593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Consider the granularity of the actions</a:t>
            </a:r>
            <a:endParaRPr sz="3200">
              <a:solidFill>
                <a:srgbClr val="000000"/>
              </a:solidFill>
            </a:endParaRPr>
          </a:p>
          <a:p>
            <a:pPr marL="1219200" lvl="1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</a:pPr>
            <a:r>
              <a:rPr lang="en-US" sz="2800">
                <a:solidFill>
                  <a:srgbClr val="000000"/>
                </a:solidFill>
              </a:rPr>
              <a:t>e.g. students who need help generally vs specific program</a:t>
            </a:r>
            <a:br>
              <a:rPr lang="en-US" sz="2800">
                <a:solidFill>
                  <a:srgbClr val="000000"/>
                </a:solidFill>
              </a:rPr>
            </a:br>
            <a:endParaRPr sz="28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frequently are interventions taken/planned?</a:t>
            </a:r>
            <a:br>
              <a:rPr lang="en-US" sz="3200">
                <a:solidFill>
                  <a:srgbClr val="000000"/>
                </a:solidFill>
              </a:rPr>
            </a:br>
            <a:endParaRPr sz="32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far out does planning occur?</a:t>
            </a:r>
            <a:endParaRPr sz="21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6dad9273e7_0_1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  <p:sp>
        <p:nvSpPr>
          <p:cNvPr id="162" name="Google Shape;162;p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relevant data sources do you have?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8" lvl="0" indent="-257167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data do you need?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1" indent="-4699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○"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Important to match the granularity, frequency, and time horizon of the actions to the data</a:t>
            </a:r>
            <a:endParaRPr sz="2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57168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external data can you augment this with?</a:t>
            </a:r>
            <a:endParaRPr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endParaRPr sz="2667" dirty="0">
              <a:solidFill>
                <a:srgbClr val="000000"/>
              </a:solidFill>
            </a:endParaRPr>
          </a:p>
        </p:txBody>
      </p:sp>
      <p:sp>
        <p:nvSpPr>
          <p:cNvPr id="163" name="Google Shape;163;p11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body" idx="1"/>
          </p:nvPr>
        </p:nvSpPr>
        <p:spPr>
          <a:xfrm>
            <a:off x="4510725" y="1689025"/>
            <a:ext cx="73419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952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Nobody knows what data the entire organization has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8" lvl="0" indent="-2952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Don’t get intimidated by legal acronyms thrown at you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7" lvl="0" indent="-2952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Data is never perfect –  is it useful enough to improve over status quo?</a:t>
            </a:r>
            <a:endParaRPr sz="3000" dirty="0">
              <a:solidFill>
                <a:srgbClr val="000000"/>
              </a:solidFill>
            </a:endParaRPr>
          </a:p>
        </p:txBody>
      </p:sp>
      <p:grpSp>
        <p:nvGrpSpPr>
          <p:cNvPr id="171" name="Google Shape;171;p12"/>
          <p:cNvGrpSpPr/>
          <p:nvPr/>
        </p:nvGrpSpPr>
        <p:grpSpPr>
          <a:xfrm>
            <a:off x="297983" y="1703885"/>
            <a:ext cx="3610182" cy="1153810"/>
            <a:chOff x="16667" y="865392"/>
            <a:chExt cx="2707704" cy="865379"/>
          </a:xfrm>
        </p:grpSpPr>
        <p:sp>
          <p:nvSpPr>
            <p:cNvPr id="172" name="Google Shape;172;p12"/>
            <p:cNvSpPr/>
            <p:nvPr/>
          </p:nvSpPr>
          <p:spPr>
            <a:xfrm>
              <a:off x="16667" y="865392"/>
              <a:ext cx="2707704" cy="865379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 txBox="1"/>
            <p:nvPr/>
          </p:nvSpPr>
          <p:spPr>
            <a:xfrm>
              <a:off x="16667" y="865392"/>
              <a:ext cx="2707704" cy="664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Types of Data</a:t>
              </a:r>
              <a:endParaRPr sz="3600"/>
            </a:p>
          </p:txBody>
        </p:sp>
      </p:grpSp>
      <p:sp>
        <p:nvSpPr>
          <p:cNvPr id="174" name="Google Shape;174;p12"/>
          <p:cNvSpPr txBox="1"/>
          <p:nvPr/>
        </p:nvSpPr>
        <p:spPr>
          <a:xfrm>
            <a:off x="297984" y="2858859"/>
            <a:ext cx="3610200" cy="3142800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135125" tIns="135125" rIns="180150" bIns="202675" anchor="t" anchorCtr="0">
            <a:noAutofit/>
          </a:bodyPr>
          <a:lstStyle/>
          <a:p>
            <a:pPr marL="228594" marR="0" lvl="1" indent="-2455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Level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Transactional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Images/Audio/Video</a:t>
            </a:r>
            <a:endParaRPr sz="2800"/>
          </a:p>
        </p:txBody>
      </p:sp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825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How reliable is the data?</a:t>
            </a:r>
            <a:endParaRPr sz="2800" dirty="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 dirty="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How current is it?</a:t>
            </a:r>
            <a:endParaRPr sz="2800" dirty="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 dirty="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How much of it is computer-readable?</a:t>
            </a:r>
            <a:endParaRPr sz="2800" dirty="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 dirty="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How much of it is stored as notes, audio, photos, videos?</a:t>
            </a:r>
            <a:endParaRPr sz="2800" dirty="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 dirty="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What resources and authority do you have to collect more?</a:t>
            </a: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Tech setup instructions from yesterday on course </a:t>
            </a:r>
            <a:r>
              <a:rPr lang="en-US" dirty="0" err="1">
                <a:solidFill>
                  <a:srgbClr val="000000"/>
                </a:solidFill>
              </a:rPr>
              <a:t>github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Make sure you can do everything described there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>
              <a:spcBef>
                <a:spcPts val="480"/>
              </a:spcBef>
            </a:pPr>
            <a:r>
              <a:rPr lang="en-US" dirty="0">
                <a:solidFill>
                  <a:srgbClr val="000000"/>
                </a:solidFill>
              </a:rPr>
              <a:t>If you’re not on the course slack, use the link we emailed to join</a:t>
            </a:r>
            <a:br>
              <a:rPr lang="en-US" dirty="0"/>
            </a:br>
            <a:endParaRPr dirty="0"/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Need help with the setup?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Ask on Slack and/or TA office hours</a:t>
            </a:r>
            <a:br>
              <a:rPr lang="en-US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Tuesday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Submit weekly review (assignment) before class (canvas)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Required Reading:  Dengue Fever Paper (think about scoping here)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7263-A1F1-CFD0-FEA6-11492F66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Maturity Assessment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19ACC-D962-4D3D-765E-2BD7BBCFF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hlinkClick r:id="rId2"/>
              </a:rPr>
              <a:t>Data Maturity Assessment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514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4: Analysis</a:t>
            </a:r>
            <a:endParaRPr sz="4800"/>
          </a:p>
        </p:txBody>
      </p:sp>
      <p:sp>
        <p:nvSpPr>
          <p:cNvPr id="187" name="Google Shape;187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analysis needs to be done?</a:t>
            </a:r>
            <a:endParaRPr/>
          </a:p>
          <a:p>
            <a:pPr marL="457189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type of methods should be used? </a:t>
            </a:r>
            <a:endParaRPr/>
          </a:p>
          <a:p>
            <a:pPr marL="228594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will the analysis be validated?</a:t>
            </a:r>
            <a:endParaRPr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Description (Understand the past)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Detection (Anomalies, Events, Patterns)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Prediction (Predict the Future)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Optimization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Behavior Change (Causal Inference)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3" name="Google Shape;193;p15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  Types of Analysis Capabilities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1163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85" lvl="0" indent="-45718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Go back to the metrics and goals defined at the beginning of the project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Run a Pilot/Field Trial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Deploy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Set up Infrastructure and allocate resources to monitor “lift”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Validation and Implementation Plan</a:t>
            </a:r>
            <a:endParaRPr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define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detect</a:t>
            </a:r>
            <a:r>
              <a:rPr lang="en-US" sz="3200" dirty="0">
                <a:solidFill>
                  <a:srgbClr val="000000"/>
                </a:solidFill>
              </a:rPr>
              <a:t> inequity? 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increase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206" name="Google Shape;206;p1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Creating a more equitable society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>
            <a:off x="476065" y="1789909"/>
            <a:ext cx="11222544" cy="4559157"/>
            <a:chOff x="0" y="131652"/>
            <a:chExt cx="11222544" cy="4559157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Privacy</a:t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solidFill>
              <a:srgbClr val="BD754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Ownership</a:t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solidFill>
              <a:srgbClr val="BB995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Bias, Equity, &amp; Fairness</a:t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solidFill>
              <a:srgbClr val="BABA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Transparency</a:t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solidFill>
              <a:srgbClr val="99B95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Trustworthiness and Accountability</a:t>
              </a:r>
              <a:endParaRPr/>
            </a:p>
          </p:txBody>
        </p:sp>
      </p:grpSp>
      <p:sp>
        <p:nvSpPr>
          <p:cNvPr id="223" name="Google Shape;223;p18"/>
          <p:cNvSpPr txBox="1">
            <a:spLocks noGrp="1"/>
          </p:cNvSpPr>
          <p:nvPr>
            <p:ph type="title"/>
          </p:nvPr>
        </p:nvSpPr>
        <p:spPr>
          <a:xfrm>
            <a:off x="415600" y="98980"/>
            <a:ext cx="113607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and AI Ethics Issues</a:t>
            </a:r>
            <a:endParaRPr sz="4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9"/>
          <p:cNvGrpSpPr/>
          <p:nvPr/>
        </p:nvGrpSpPr>
        <p:grpSpPr>
          <a:xfrm>
            <a:off x="3536630" y="1208075"/>
            <a:ext cx="5380812" cy="5370762"/>
            <a:chOff x="2465556" y="-14002"/>
            <a:chExt cx="5380812" cy="5370762"/>
          </a:xfrm>
        </p:grpSpPr>
        <p:sp>
          <p:nvSpPr>
            <p:cNvPr id="229" name="Google Shape;229;p19"/>
            <p:cNvSpPr/>
            <p:nvPr/>
          </p:nvSpPr>
          <p:spPr>
            <a:xfrm>
              <a:off x="2465556" y="-14002"/>
              <a:ext cx="5380812" cy="5356760"/>
            </a:xfrm>
            <a:prstGeom prst="ellipse">
              <a:avLst/>
            </a:prstGeom>
            <a:solidFill>
              <a:srgbClr val="E5B8B7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 txBox="1"/>
            <p:nvPr/>
          </p:nvSpPr>
          <p:spPr>
            <a:xfrm>
              <a:off x="4403724" y="253835"/>
              <a:ext cx="1504475" cy="803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Collection Control</a:t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2889924" y="967291"/>
              <a:ext cx="4532076" cy="4341419"/>
            </a:xfrm>
            <a:prstGeom prst="ellipse">
              <a:avLst/>
            </a:prstGeom>
            <a:solidFill>
              <a:srgbClr val="D99593">
                <a:alpha val="81960"/>
              </a:srgbClr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 txBox="1"/>
            <p:nvPr/>
          </p:nvSpPr>
          <p:spPr>
            <a:xfrm>
              <a:off x="4363982" y="1227776"/>
              <a:ext cx="1583960" cy="781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Access Control</a:t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596373" y="2153278"/>
              <a:ext cx="3119177" cy="3203482"/>
            </a:xfrm>
            <a:prstGeom prst="ellipse">
              <a:avLst/>
            </a:prstGeom>
            <a:solidFill>
              <a:srgbClr val="953734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 txBox="1"/>
            <p:nvPr/>
          </p:nvSpPr>
          <p:spPr>
            <a:xfrm>
              <a:off x="4429194" y="2393539"/>
              <a:ext cx="1453536" cy="720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Inference Control (Not inferring something about me)</a:t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4215925" y="3630598"/>
              <a:ext cx="1880073" cy="1726162"/>
            </a:xfrm>
            <a:prstGeom prst="ellipse">
              <a:avLst/>
            </a:prstGeom>
            <a:solidFill>
              <a:srgbClr val="632423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4491256" y="4062139"/>
              <a:ext cx="1329412" cy="86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Action Control (Not taking actions on me)</a:t>
              </a:r>
              <a:endParaRPr/>
            </a:p>
          </p:txBody>
        </p:sp>
      </p:grpSp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Levels of control</a:t>
            </a:r>
            <a:endParaRPr sz="4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de2aa1b46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6de2aa1b46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Privacy &amp; Confidentiality </a:t>
            </a:r>
            <a:endParaRPr b="1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Are you working with personal and/or sensitive data that is individually identifiable?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How are you protecting the data?</a:t>
            </a: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533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Data Ownership</a:t>
            </a:r>
            <a:endParaRPr b="1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Do the people who “own” the data know you’re using it?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Do you have their permission? How was it obtained?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How will/Can they opt out of their data being used?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e2aa1b46_0_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6de2aa1b46_0_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Transparency</a:t>
            </a:r>
            <a:endParaRPr b="1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Do the people who “own” the data know you’re using it?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What actions are you taking on individuals based on this data?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Do the people you’re “targeting” know why and if they’re being “targeted”?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What recourse do they have?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Would it make the front page of the national newspaper if they found out what you’re doing?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Which stakeholders should know about which parts of the project?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e2aa1b46_0_1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6de2aa1b46_0_1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Discrimination/Equity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Are there any specific groups for whom you want to ensure equity of outcomes?</a:t>
            </a:r>
            <a:endParaRPr sz="2400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How do you define, detect, and increase equity in outcomes?</a:t>
            </a:r>
            <a:endParaRPr sz="2400"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Social License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If the entire population of the country finds out about your project, will they be ok with it? Why?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Accountability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dirty="0">
                <a:solidFill>
                  <a:schemeClr val="dk1"/>
                </a:solidFill>
              </a:rPr>
              <a:t>Who are the people responsible and accountable for all the things above?</a:t>
            </a:r>
            <a:endParaRPr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Any other considerations such as consent, legal, </a:t>
            </a:r>
            <a:r>
              <a:rPr lang="en-US" b="1" dirty="0" err="1">
                <a:solidFill>
                  <a:schemeClr val="dk1"/>
                </a:solidFill>
              </a:rPr>
              <a:t>etc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/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C99BF2-C81A-5246-89D3-E49BCDCAD699}"/>
              </a:ext>
            </a:extLst>
          </p:cNvPr>
          <p:cNvSpPr/>
          <p:nvPr/>
        </p:nvSpPr>
        <p:spPr>
          <a:xfrm>
            <a:off x="42040" y="221768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58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Don’t be afraid to ask naïve questions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Spend time discussing goals and metrics – don’t forget equity as a goal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Understand what the current process/solution is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Communication is critical – before, during, and after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We need to make sure that we tackle these problems responsibly and ethically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Data and ML does not solve problems, people do. Is what you’re doing helping solve the problem?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 Few Things to Remember </a:t>
            </a:r>
            <a:endParaRPr sz="4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Project Scoping Worksheet</a:t>
            </a:r>
            <a:endParaRPr sz="4800"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1"/>
          </p:nvPr>
        </p:nvSpPr>
        <p:spPr>
          <a:xfrm>
            <a:off x="415600" y="2304851"/>
            <a:ext cx="11360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r>
              <a:rPr lang="en-US" sz="3600" u="sng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http://bit.ly/dataprojectscoping</a:t>
            </a:r>
            <a:endParaRPr sz="3600" dirty="0">
              <a:solidFill>
                <a:srgbClr val="C00000"/>
              </a:solidFill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endParaRPr sz="3600" dirty="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Tech setup instructions from yesterday on course </a:t>
            </a:r>
            <a:r>
              <a:rPr lang="en-US" dirty="0" err="1">
                <a:solidFill>
                  <a:srgbClr val="000000"/>
                </a:solidFill>
              </a:rPr>
              <a:t>github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Make sure you can do everything described there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>
              <a:spcBef>
                <a:spcPts val="480"/>
              </a:spcBef>
            </a:pPr>
            <a:r>
              <a:rPr lang="en-US" dirty="0">
                <a:solidFill>
                  <a:srgbClr val="000000"/>
                </a:solidFill>
              </a:rPr>
              <a:t>If you’re not on the course slack, use the link we emailed to join</a:t>
            </a:r>
            <a:br>
              <a:rPr lang="en-US" dirty="0"/>
            </a:br>
            <a:endParaRPr dirty="0"/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Need help with the setup?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Ask on Slack and/or TA office hours</a:t>
            </a:r>
            <a:br>
              <a:rPr lang="en-US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Tuesday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Submit weekly review (assignment) before class (canvas)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Required Reading:  Dengue Fever Paper (think about scoping here)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989980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Why Scoping is Critical</a:t>
            </a:r>
            <a:endParaRPr sz="480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(Unfortunately) projects do not come as well-defined problems</a:t>
            </a: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endParaRPr lang="en-US"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 A well-scoped project increases the likelihood of your work being used and having an impact</a:t>
            </a:r>
            <a:br>
              <a:rPr lang="en-US" sz="3200" dirty="0">
                <a:solidFill>
                  <a:schemeClr val="tx1"/>
                </a:solidFill>
              </a:rPr>
            </a:br>
            <a:endParaRPr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Shifts focus from starting from the data to starting with the problem, informing actions, and improving outcomes</a:t>
            </a:r>
            <a:endParaRPr sz="3200" dirty="0">
              <a:solidFill>
                <a:schemeClr val="tx1"/>
              </a:solidFill>
            </a:endParaRPr>
          </a:p>
          <a:p>
            <a:pPr marL="457188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9962-89EC-8D40-8286-7658BF332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142680"/>
            <a:ext cx="11360700" cy="763500"/>
          </a:xfrm>
        </p:spPr>
        <p:txBody>
          <a:bodyPr/>
          <a:lstStyle/>
          <a:p>
            <a:r>
              <a:rPr lang="en-US" strike="sngStrike" dirty="0"/>
              <a:t>The goal of this project is to build a dashboard/model/map/…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3664-4965-A541-AFDA-9D2F2485A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17" y="1778370"/>
            <a:ext cx="11360700" cy="4555200"/>
          </a:xfrm>
        </p:spPr>
        <p:txBody>
          <a:bodyPr/>
          <a:lstStyle/>
          <a:p>
            <a:r>
              <a:rPr lang="en-US" sz="2800" dirty="0"/>
              <a:t>Doing some type of analysis may be the bulk of what you do during a project but </a:t>
            </a:r>
            <a:r>
              <a:rPr lang="en-US" sz="2800" b="1" dirty="0">
                <a:solidFill>
                  <a:srgbClr val="FF0000"/>
                </a:solidFill>
              </a:rPr>
              <a:t>the analysis should never be the goal of the project</a:t>
            </a:r>
            <a:r>
              <a:rPr lang="en-US" sz="2800" b="1" dirty="0"/>
              <a:t>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 well-formulated/scoped project will have the analysis </a:t>
            </a:r>
            <a:r>
              <a:rPr lang="en-US" sz="2800" b="1" dirty="0">
                <a:solidFill>
                  <a:srgbClr val="FF0000"/>
                </a:solidFill>
              </a:rPr>
              <a:t>inform a follow-up action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FF0000"/>
                </a:solidFill>
              </a:rPr>
              <a:t>help achieve intended policy goals</a:t>
            </a:r>
          </a:p>
        </p:txBody>
      </p:sp>
    </p:spTree>
    <p:extLst>
      <p:ext uri="{BB962C8B-B14F-4D97-AF65-F5344CB8AC3E}">
        <p14:creationId xmlns:p14="http://schemas.microsoft.com/office/powerpoint/2010/main" val="4163054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 and significant problem (with clear social impact)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68" lvl="0" indent="-539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Priority for the organization</a:t>
            </a:r>
            <a:endParaRPr dirty="0"/>
          </a:p>
          <a:p>
            <a:pPr marL="257168" lvl="0" indent="-53968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Commitments in place:</a:t>
            </a:r>
            <a:endParaRPr dirty="0"/>
          </a:p>
          <a:p>
            <a:pPr marL="557199" lvl="1" indent="-214308">
              <a:spcBef>
                <a:spcPts val="853"/>
              </a:spcBef>
              <a:buClr>
                <a:srgbClr val="000000"/>
              </a:buClr>
              <a:buSzPts val="2400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data and to people who understand the data</a:t>
            </a: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people who understand the problem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 to validate and take actions informed by your work</a:t>
            </a:r>
            <a:endParaRPr sz="2400" dirty="0"/>
          </a:p>
        </p:txBody>
      </p: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Before Scoping: Initial Screening Criteria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5C6F-C7CD-044F-9C7D-6F1CBB76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 is an iterative and ongoing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2129-6748-904B-9B91-5B7A9C0D0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31533"/>
            <a:ext cx="11360700" cy="4555200"/>
          </a:xfrm>
        </p:spPr>
        <p:txBody>
          <a:bodyPr/>
          <a:lstStyle/>
          <a:p>
            <a:r>
              <a:rPr lang="en-US" dirty="0"/>
              <a:t>Involves different types of people</a:t>
            </a:r>
          </a:p>
          <a:p>
            <a:r>
              <a:rPr lang="en-US" dirty="0"/>
              <a:t>Gets refined over time</a:t>
            </a:r>
          </a:p>
          <a:p>
            <a:r>
              <a:rPr lang="en-US" dirty="0"/>
              <a:t>Gets modified as a result of later project phases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5BD6B-22DA-1741-A992-FEE3D323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2834811"/>
            <a:ext cx="5737991" cy="40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90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 txBox="1"/>
          <p:nvPr/>
        </p:nvSpPr>
        <p:spPr>
          <a:xfrm>
            <a:off x="8077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 txBox="1"/>
          <p:nvPr/>
        </p:nvSpPr>
        <p:spPr>
          <a:xfrm>
            <a:off x="1526024" y="5700726"/>
            <a:ext cx="914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Center for Data Science and Public Policy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University of Chicago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8906233" y="5624513"/>
            <a:ext cx="13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@datascifellows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69453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1904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Goals: </a:t>
            </a:r>
            <a:r>
              <a:rPr lang="en-US" sz="2200" dirty="0">
                <a:solidFill>
                  <a:srgbClr val="000000"/>
                </a:solidFill>
              </a:rPr>
              <a:t>Define the goal(s) of the project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9" lvl="0" indent="-19049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Actions: </a:t>
            </a:r>
            <a:r>
              <a:rPr lang="en-US" sz="2200" dirty="0">
                <a:solidFill>
                  <a:srgbClr val="000000"/>
                </a:solidFill>
              </a:rPr>
              <a:t>What actions/interventions will you inform?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9" lvl="0" indent="-19049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Data: </a:t>
            </a:r>
            <a:r>
              <a:rPr lang="en-US" sz="2200" dirty="0">
                <a:solidFill>
                  <a:srgbClr val="000000"/>
                </a:solidFill>
              </a:rPr>
              <a:t>What data do you have internally? What data do you need? What can you augment from external and public sources?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8" lvl="0" indent="-190493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b="1" dirty="0">
                <a:solidFill>
                  <a:srgbClr val="000000"/>
                </a:solidFill>
              </a:rPr>
              <a:t>Analysis:</a:t>
            </a:r>
            <a:r>
              <a:rPr lang="en-US" sz="2200" dirty="0">
                <a:solidFill>
                  <a:srgbClr val="000000"/>
                </a:solidFill>
              </a:rPr>
              <a:t> What analysis needs to be done? </a:t>
            </a:r>
            <a:br>
              <a:rPr lang="en-US" sz="2200" dirty="0">
                <a:solidFill>
                  <a:srgbClr val="000000"/>
                </a:solidFill>
              </a:rPr>
            </a:br>
            <a:r>
              <a:rPr lang="en-US" sz="2200" dirty="0">
                <a:solidFill>
                  <a:srgbClr val="000000"/>
                </a:solidFill>
              </a:rPr>
              <a:t>How will it be validated?</a:t>
            </a:r>
            <a:endParaRPr sz="2200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2200" dirty="0">
              <a:solidFill>
                <a:srgbClr val="000000"/>
              </a:solidFill>
            </a:endParaRPr>
          </a:p>
          <a:p>
            <a:pPr marL="266695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 b="1" dirty="0">
                <a:solidFill>
                  <a:srgbClr val="000000"/>
                </a:solidFill>
              </a:rPr>
              <a:t>Ethics: </a:t>
            </a:r>
            <a:r>
              <a:rPr lang="en-US" sz="2200" dirty="0">
                <a:solidFill>
                  <a:srgbClr val="000000"/>
                </a:solidFill>
              </a:rPr>
              <a:t>What are the privacy, transparency, discrimination/equity, and accountability issues?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06" name="Google Shape;106;p5"/>
          <p:cNvSpPr txBox="1">
            <a:spLocks noGrp="1"/>
          </p:cNvSpPr>
          <p:nvPr>
            <p:ph type="title"/>
          </p:nvPr>
        </p:nvSpPr>
        <p:spPr>
          <a:xfrm>
            <a:off x="415600" y="-1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600"/>
              <a:t>Actionable and Goal-Driven Project Scope</a:t>
            </a:r>
            <a:endParaRPr sz="4600"/>
          </a:p>
        </p:txBody>
      </p:sp>
      <p:pic>
        <p:nvPicPr>
          <p:cNvPr id="107" name="Google Shape;10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8837" y="2844399"/>
            <a:ext cx="3619474" cy="35417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 txBox="1"/>
          <p:nvPr/>
        </p:nvSpPr>
        <p:spPr>
          <a:xfrm>
            <a:off x="8835325" y="1701650"/>
            <a:ext cx="1463100" cy="434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Problem</a:t>
            </a:r>
            <a:endParaRPr sz="1800" b="1"/>
          </a:p>
        </p:txBody>
      </p:sp>
      <p:sp>
        <p:nvSpPr>
          <p:cNvPr id="109" name="Google Shape;109;p5"/>
          <p:cNvSpPr/>
          <p:nvPr/>
        </p:nvSpPr>
        <p:spPr>
          <a:xfrm>
            <a:off x="9441175" y="2296000"/>
            <a:ext cx="251400" cy="548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240,000 main breaks/yr in US</a:t>
            </a:r>
            <a:endParaRPr sz="4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$13 billion in 2010 to repair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$30 billion by 2040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180 breaks/yr in Syracuse, NY</a:t>
            </a:r>
            <a:endParaRPr sz="190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Case Study</a:t>
            </a:r>
            <a:endParaRPr sz="4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18222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1580</Words>
  <Application>Microsoft Macintosh PowerPoint</Application>
  <PresentationFormat>Widescreen</PresentationFormat>
  <Paragraphs>273</Paragraphs>
  <Slides>32</Slides>
  <Notes>29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Roboto</vt:lpstr>
      <vt:lpstr>Simple Light</vt:lpstr>
      <vt:lpstr>PowerPoint Presentation</vt:lpstr>
      <vt:lpstr>Reminders </vt:lpstr>
      <vt:lpstr>PowerPoint Presentation</vt:lpstr>
      <vt:lpstr>Why Scoping is Critical</vt:lpstr>
      <vt:lpstr>The goal of this project is to build a dashboard/model/map/…</vt:lpstr>
      <vt:lpstr>Before Scoping: Initial Screening Criteria</vt:lpstr>
      <vt:lpstr>Scoping is an iterative and ongoing process</vt:lpstr>
      <vt:lpstr>Actionable and Goal-Driven Project Scope</vt:lpstr>
      <vt:lpstr>Case Study</vt:lpstr>
      <vt:lpstr>Case Study: Discussion Question</vt:lpstr>
      <vt:lpstr>Step 1: Determine Goals</vt:lpstr>
      <vt:lpstr>Step 1: Determine Goals</vt:lpstr>
      <vt:lpstr>Problem Templates</vt:lpstr>
      <vt:lpstr>Types of Problems</vt:lpstr>
      <vt:lpstr>Step 2: Identify Actions to achieve the goal</vt:lpstr>
      <vt:lpstr>Step 2: Identify Actions to achieve the goal</vt:lpstr>
      <vt:lpstr>Step 3: Data Sources</vt:lpstr>
      <vt:lpstr>Step 3: Data Sources</vt:lpstr>
      <vt:lpstr>Step 3: Data Sources</vt:lpstr>
      <vt:lpstr>Data Maturity Assessment</vt:lpstr>
      <vt:lpstr>Step 4: Analysis</vt:lpstr>
      <vt:lpstr>   Types of Analysis Capabilities</vt:lpstr>
      <vt:lpstr>Validation and Implementation Plan</vt:lpstr>
      <vt:lpstr>Creating a more equitable society</vt:lpstr>
      <vt:lpstr>Data and AI Ethics Issues</vt:lpstr>
      <vt:lpstr>Levels of control</vt:lpstr>
      <vt:lpstr>Data Ethics Questions </vt:lpstr>
      <vt:lpstr>Data Ethics Questions </vt:lpstr>
      <vt:lpstr>Data Ethics Questions </vt:lpstr>
      <vt:lpstr>A Few Things to Remember </vt:lpstr>
      <vt:lpstr>Project Scoping Worksheet</vt:lpstr>
      <vt:lpstr>Reminders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Rayid Ghani</cp:lastModifiedBy>
  <cp:revision>18</cp:revision>
  <dcterms:created xsi:type="dcterms:W3CDTF">2020-01-14T19:43:43Z</dcterms:created>
  <dcterms:modified xsi:type="dcterms:W3CDTF">2023-04-13T16:24:55Z</dcterms:modified>
</cp:coreProperties>
</file>